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4" autoAdjust="0"/>
    <p:restoredTop sz="94660"/>
  </p:normalViewPr>
  <p:slideViewPr>
    <p:cSldViewPr>
      <p:cViewPr>
        <p:scale>
          <a:sx n="75" d="100"/>
          <a:sy n="75" d="100"/>
        </p:scale>
        <p:origin x="-67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8DA8B9D-3237-4246-BDF2-1F06D1342221}" type="datetimeFigureOut">
              <a:rPr lang="es-CO" smtClean="0"/>
              <a:t>31/05/2011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CEF36F0-B9DE-4D83-8031-D0BA65801F8C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qp.com.co.leaf.arvixe.com/home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hyperlink" Target="http://www.ecopetrol.com.co/contenido.aspx?catID=46&amp;conID=36079" TargetMode="External"/><Relationship Id="rId5" Type="http://schemas.openxmlformats.org/officeDocument/2006/relationships/hyperlink" Target="http://www.pazdelrio.com.co/" TargetMode="External"/><Relationship Id="rId4" Type="http://schemas.openxmlformats.org/officeDocument/2006/relationships/hyperlink" Target="http://www.monomeros.com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9835"/>
            <a:ext cx="9144000" cy="7071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8650" y="577984"/>
            <a:ext cx="8385838" cy="2130935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CO" sz="6500" b="1" cap="all" dirty="0" smtClean="0">
                <a:ln w="0"/>
                <a:solidFill>
                  <a:schemeClr val="tx1">
                    <a:lumMod val="8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BankGothic Md BT" pitchFamily="34" charset="0"/>
              </a:rPr>
              <a:t>Acido Sulfúrico</a:t>
            </a:r>
            <a:endParaRPr lang="es-CO" sz="6500" b="1" cap="all" dirty="0">
              <a:ln w="0"/>
              <a:solidFill>
                <a:schemeClr val="tx1">
                  <a:lumMod val="85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BankGothic Md BT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635896" y="5589240"/>
            <a:ext cx="6400800" cy="17526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CO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Julio Alejandro Tovar Anaya</a:t>
            </a:r>
          </a:p>
          <a:p>
            <a:r>
              <a:rPr lang="es-CO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Said </a:t>
            </a:r>
            <a:r>
              <a:rPr lang="es-CO" b="1" dirty="0" err="1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Andrey</a:t>
            </a:r>
            <a:r>
              <a:rPr lang="es-CO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 Mora García</a:t>
            </a:r>
          </a:p>
          <a:p>
            <a:endParaRPr lang="es-CO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589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132981"/>
          </a:xfrm>
        </p:spPr>
        <p:txBody>
          <a:bodyPr>
            <a:normAutofit/>
          </a:bodyPr>
          <a:lstStyle/>
          <a:p>
            <a:pPr algn="just"/>
            <a:r>
              <a:rPr lang="es-ES_tradnl" sz="1800" dirty="0">
                <a:latin typeface="Arial" pitchFamily="34" charset="0"/>
                <a:cs typeface="Arial" pitchFamily="34" charset="0"/>
              </a:rPr>
              <a:t>El ácido sulfúrico puro es un líquido aceitoso incoloro, denso (d=1,834 g/cm</a:t>
            </a:r>
            <a:r>
              <a:rPr lang="es-ES_tradnl" sz="1800" baseline="30000" dirty="0">
                <a:latin typeface="Arial" pitchFamily="34" charset="0"/>
                <a:cs typeface="Arial" pitchFamily="34" charset="0"/>
              </a:rPr>
              <a:t>3</a:t>
            </a:r>
            <a:r>
              <a:rPr lang="es-ES_tradnl" sz="1800" dirty="0">
                <a:latin typeface="Arial" pitchFamily="34" charset="0"/>
                <a:cs typeface="Arial" pitchFamily="34" charset="0"/>
              </a:rPr>
              <a:t>), que se congela a 10,37º C, dando un sólido cristalino incoloro que hierve a 317ºC, temperatura a la que la composición del mismo es de 98,54% de H</a:t>
            </a:r>
            <a:r>
              <a:rPr lang="es-ES_tradnl" sz="1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s-ES_tradnl" sz="1800" dirty="0">
                <a:latin typeface="Arial" pitchFamily="34" charset="0"/>
                <a:cs typeface="Arial" pitchFamily="34" charset="0"/>
              </a:rPr>
              <a:t>SO</a:t>
            </a:r>
            <a:r>
              <a:rPr lang="es-ES_tradnl" sz="1800" baseline="-25000" dirty="0">
                <a:latin typeface="Arial" pitchFamily="34" charset="0"/>
                <a:cs typeface="Arial" pitchFamily="34" charset="0"/>
              </a:rPr>
              <a:t>4</a:t>
            </a:r>
            <a:r>
              <a:rPr lang="es-ES_tradnl" sz="1800" dirty="0">
                <a:latin typeface="Arial" pitchFamily="34" charset="0"/>
                <a:cs typeface="Arial" pitchFamily="34" charset="0"/>
              </a:rPr>
              <a:t>, pues durante el calentamiento desprenden vapores formados al descomponerse en H</a:t>
            </a:r>
            <a:r>
              <a:rPr lang="es-ES_tradnl" sz="1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s-ES_tradnl" sz="1800" dirty="0">
                <a:latin typeface="Arial" pitchFamily="34" charset="0"/>
                <a:cs typeface="Arial" pitchFamily="34" charset="0"/>
              </a:rPr>
              <a:t>O y SO</a:t>
            </a:r>
            <a:r>
              <a:rPr lang="es-ES_tradnl" sz="1800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s-ES_tradnl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ES_tradnl" sz="1800" dirty="0">
                <a:latin typeface="Arial" pitchFamily="34" charset="0"/>
                <a:cs typeface="Arial" pitchFamily="34" charset="0"/>
              </a:rPr>
              <a:t>El ácido sulfúrico, especialmente si es concentrado, tiene una fuerte apetencia por el agua, dando lugar a una serie de hidratos. Esta reacción con el agua es tan pronunciada que no solamente elimina agua de los materiales que la contienen</a:t>
            </a:r>
            <a:r>
              <a:rPr lang="es-ES_tradnl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ES_tradnl" sz="1800" dirty="0">
                <a:latin typeface="Arial" pitchFamily="34" charset="0"/>
                <a:cs typeface="Arial" pitchFamily="34" charset="0"/>
              </a:rPr>
              <a:t>El ácido sulfúrico no tiene un poder oxidante particularmente notable. Sólo concentrado y en caliente el potencial es suficiente para oxidar metales como el cobre, a los que disuelve. </a:t>
            </a:r>
            <a:endParaRPr lang="es-CO" sz="1800" dirty="0">
              <a:latin typeface="Arial" pitchFamily="34" charset="0"/>
              <a:cs typeface="Arial" pitchFamily="34" charset="0"/>
            </a:endParaRPr>
          </a:p>
          <a:p>
            <a:endParaRPr lang="es-CO" sz="1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8000" dirty="0" smtClean="0">
                <a:latin typeface="Benegraphic" pitchFamily="2" charset="0"/>
              </a:rPr>
              <a:t>Propiedades Fisicoquímicas</a:t>
            </a:r>
            <a:endParaRPr lang="es-CO" sz="8000" dirty="0">
              <a:latin typeface="Benegraphic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41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651" b="95349" l="3333" r="946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538" y="472083"/>
            <a:ext cx="1428750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248347"/>
            <a:ext cx="8496943" cy="3877815"/>
          </a:xfrm>
        </p:spPr>
        <p:txBody>
          <a:bodyPr>
            <a:normAutofit/>
          </a:bodyPr>
          <a:lstStyle/>
          <a:p>
            <a:pPr algn="just"/>
            <a:r>
              <a:rPr lang="es-CO" sz="1800" dirty="0">
                <a:latin typeface="Arial" pitchFamily="34" charset="0"/>
                <a:cs typeface="Arial" pitchFamily="34" charset="0"/>
              </a:rPr>
              <a:t>El ácido sulfúrico fue descubierto en el siglo </a:t>
            </a:r>
            <a:r>
              <a:rPr lang="es-CO" sz="1800" dirty="0" smtClean="0">
                <a:latin typeface="Arial" pitchFamily="34" charset="0"/>
                <a:cs typeface="Arial" pitchFamily="34" charset="0"/>
              </a:rPr>
              <a:t>VIII</a:t>
            </a:r>
            <a:r>
              <a:rPr lang="es-CO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por un alquimista llamado Jabir </a:t>
            </a:r>
            <a:r>
              <a:rPr lang="es-CO" sz="1800" dirty="0" err="1">
                <a:latin typeface="Arial" pitchFamily="34" charset="0"/>
                <a:cs typeface="Arial" pitchFamily="34" charset="0"/>
              </a:rPr>
              <a:t>Ibn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CO" sz="1800" dirty="0" err="1">
                <a:latin typeface="Arial" pitchFamily="34" charset="0"/>
                <a:cs typeface="Arial" pitchFamily="34" charset="0"/>
              </a:rPr>
              <a:t>Hayyan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. </a:t>
            </a:r>
            <a:endParaRPr lang="es-CO" sz="1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800" dirty="0" smtClean="0">
                <a:latin typeface="Arial" pitchFamily="34" charset="0"/>
                <a:cs typeface="Arial" pitchFamily="34" charset="0"/>
              </a:rPr>
              <a:t>Cuando 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se queman los compuestos de azufre, </a:t>
            </a:r>
            <a:r>
              <a:rPr lang="es-CO" sz="1800" dirty="0" smtClean="0">
                <a:latin typeface="Arial" pitchFamily="34" charset="0"/>
                <a:cs typeface="Arial" pitchFamily="34" charset="0"/>
              </a:rPr>
              <a:t>se produce el dióxido 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de </a:t>
            </a:r>
            <a:r>
              <a:rPr lang="es-CO" sz="1800" dirty="0" smtClean="0">
                <a:latin typeface="Arial" pitchFamily="34" charset="0"/>
                <a:cs typeface="Arial" pitchFamily="34" charset="0"/>
              </a:rPr>
              <a:t>azufre. 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Cuando el gas dióxido de azufre se calienta a 450 grados, la combinación se convierte en trióxido de azufre. </a:t>
            </a:r>
            <a:endParaRPr lang="es-CO" sz="1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800" dirty="0" err="1" smtClean="0">
                <a:latin typeface="Arial" pitchFamily="34" charset="0"/>
                <a:cs typeface="Arial" pitchFamily="34" charset="0"/>
              </a:rPr>
              <a:t>Jabir</a:t>
            </a:r>
            <a:r>
              <a:rPr lang="es-CO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sz="1800" dirty="0" err="1">
                <a:latin typeface="Arial" pitchFamily="34" charset="0"/>
                <a:cs typeface="Arial" pitchFamily="34" charset="0"/>
              </a:rPr>
              <a:t>Ibn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CO" sz="1800" dirty="0" err="1" smtClean="0">
                <a:latin typeface="Arial" pitchFamily="34" charset="0"/>
                <a:cs typeface="Arial" pitchFamily="34" charset="0"/>
              </a:rPr>
              <a:t>Hayyan</a:t>
            </a:r>
            <a:r>
              <a:rPr lang="es-CO" sz="1800" dirty="0" smtClean="0">
                <a:latin typeface="Arial" pitchFamily="34" charset="0"/>
                <a:cs typeface="Arial" pitchFamily="34" charset="0"/>
              </a:rPr>
              <a:t> mezcló 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trióxido de azufre </a:t>
            </a:r>
            <a:r>
              <a:rPr lang="es-CO" sz="1800" dirty="0" smtClean="0">
                <a:latin typeface="Arial" pitchFamily="34" charset="0"/>
                <a:cs typeface="Arial" pitchFamily="34" charset="0"/>
              </a:rPr>
              <a:t>con 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agua para crear </a:t>
            </a:r>
            <a:r>
              <a:rPr lang="es-CO" sz="1800" dirty="0" smtClean="0">
                <a:latin typeface="Arial" pitchFamily="34" charset="0"/>
                <a:cs typeface="Arial" pitchFamily="34" charset="0"/>
              </a:rPr>
              <a:t>ácido sulfúrico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. Un siglo más tarde, </a:t>
            </a:r>
            <a:r>
              <a:rPr lang="es-CO" sz="1800" dirty="0" err="1">
                <a:latin typeface="Arial" pitchFamily="34" charset="0"/>
                <a:cs typeface="Arial" pitchFamily="34" charset="0"/>
              </a:rPr>
              <a:t>Ibn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CO" sz="1800" dirty="0" err="1">
                <a:latin typeface="Arial" pitchFamily="34" charset="0"/>
                <a:cs typeface="Arial" pitchFamily="34" charset="0"/>
              </a:rPr>
              <a:t>Zakariya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 al-</a:t>
            </a:r>
            <a:r>
              <a:rPr lang="es-CO" sz="1800" dirty="0" err="1">
                <a:latin typeface="Arial" pitchFamily="34" charset="0"/>
                <a:cs typeface="Arial" pitchFamily="34" charset="0"/>
              </a:rPr>
              <a:t>Razi</a:t>
            </a:r>
            <a:r>
              <a:rPr lang="es-CO" sz="1800" dirty="0">
                <a:latin typeface="Arial" pitchFamily="34" charset="0"/>
                <a:cs typeface="Arial" pitchFamily="34" charset="0"/>
              </a:rPr>
              <a:t>, médico y alquimista persa, continuó estudiando el ácido y descubrió que tenía la capacidad de destruir el óxido de hierro y cobre.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8800" dirty="0" smtClean="0">
                <a:latin typeface="Benegraphic" pitchFamily="2" charset="0"/>
              </a:rPr>
              <a:t>Historia</a:t>
            </a:r>
            <a:endParaRPr lang="es-CO" sz="8800" dirty="0">
              <a:latin typeface="Benegraphic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76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88490" y="332656"/>
            <a:ext cx="7756263" cy="576064"/>
          </a:xfrm>
        </p:spPr>
        <p:txBody>
          <a:bodyPr/>
          <a:lstStyle/>
          <a:p>
            <a:r>
              <a:rPr lang="es-CO" sz="8800" dirty="0" smtClean="0">
                <a:latin typeface="Benegraphic" pitchFamily="2" charset="0"/>
              </a:rPr>
              <a:t>Obtención </a:t>
            </a:r>
            <a:endParaRPr lang="es-CO" sz="8800" dirty="0">
              <a:latin typeface="Benegraphic" pitchFamily="2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513" y="1196752"/>
            <a:ext cx="8640960" cy="4929411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70000" lnSpcReduction="20000"/>
          </a:bodyPr>
          <a:lstStyle/>
          <a:p>
            <a:pPr algn="just"/>
            <a:r>
              <a:rPr lang="es-ES_tradnl" dirty="0">
                <a:latin typeface="Arial" pitchFamily="34" charset="0"/>
                <a:cs typeface="Arial" pitchFamily="34" charset="0"/>
              </a:rPr>
              <a:t>La obtención del ácido sulfúrico se realiza a partir del SO</a:t>
            </a:r>
            <a:r>
              <a:rPr lang="es-ES_tradnl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, éste se oxida a SO</a:t>
            </a:r>
            <a:r>
              <a:rPr lang="es-ES_tradnl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 y luego se obtiene ácido sulfúrico por reacción con el agua</a:t>
            </a:r>
            <a:r>
              <a:rPr lang="es-ES_trad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ES_tradnl" dirty="0" smtClean="0">
                <a:latin typeface="Arial" pitchFamily="34" charset="0"/>
                <a:cs typeface="Arial" pitchFamily="34" charset="0"/>
              </a:rPr>
              <a:t>Hoy se utilizan 2 procesos: 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el método de contacto y el método de las cámaras de plomo. El primero es más caro pero produce ácido sulfúrico muy concentrado (95%) y de elevada pureza. El segundo es más económico, tiene mayor capacidad de producción, pero el ácido sulfúrico obtenido es de menor concentración (70%) y de menor pureza</a:t>
            </a:r>
            <a:r>
              <a:rPr lang="es-ES_tradn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CO" dirty="0">
                <a:latin typeface="Arial" pitchFamily="34" charset="0"/>
                <a:cs typeface="Arial" pitchFamily="34" charset="0"/>
              </a:rPr>
              <a:t>En ambos métodos, se parte del dióxido de azufre previamente obtenido (a partir de la tostación de la pirita) y se oxida a trióxido de azufre utilizando un catalizador. El método de contacto necesita un trióxido de azufre muy puro para no envenenar el catalizador que suele ser arsénico u óxido de hierro, y es por esta razón por lo que resulta más caro.</a:t>
            </a:r>
          </a:p>
          <a:p>
            <a:r>
              <a:rPr lang="es-CO" dirty="0">
                <a:latin typeface="Arial" pitchFamily="34" charset="0"/>
                <a:cs typeface="Arial" pitchFamily="34" charset="0"/>
              </a:rPr>
              <a:t>El trióxido de azufre obtenido, se enfría y se hace pasar por una torre de absorción donde se combina con ácido sulfúrico concentrado formándose el ácido pirosulfúrico:</a:t>
            </a:r>
          </a:p>
          <a:p>
            <a:pPr marL="0" indent="0">
              <a:buNone/>
            </a:pPr>
            <a:endParaRPr lang="es-CO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CO" dirty="0">
                <a:latin typeface="Arial" pitchFamily="34" charset="0"/>
                <a:cs typeface="Arial" pitchFamily="34" charset="0"/>
              </a:rPr>
              <a:t>	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es-CO" sz="23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CO" sz="2300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dirty="0">
                <a:latin typeface="Arial" pitchFamily="34" charset="0"/>
                <a:cs typeface="Arial" pitchFamily="34" charset="0"/>
              </a:rPr>
              <a:t>+ SO</a:t>
            </a:r>
            <a:r>
              <a:rPr lang="es-CO" sz="1700" dirty="0">
                <a:latin typeface="Arial" pitchFamily="34" charset="0"/>
                <a:cs typeface="Arial" pitchFamily="34" charset="0"/>
              </a:rPr>
              <a:t>3</a:t>
            </a:r>
            <a:r>
              <a:rPr lang="es-CO" dirty="0">
                <a:latin typeface="Arial" pitchFamily="34" charset="0"/>
                <a:cs typeface="Arial" pitchFamily="34" charset="0"/>
              </a:rPr>
              <a:t>  </a:t>
            </a:r>
            <a:r>
              <a:rPr lang="es-CO" dirty="0" smtClean="0">
                <a:latin typeface="Arial" pitchFamily="34" charset="0"/>
                <a:cs typeface="Arial" pitchFamily="34" charset="0"/>
                <a:sym typeface="WP IconicSymbolsA"/>
              </a:rPr>
              <a:t></a:t>
            </a:r>
            <a:r>
              <a:rPr lang="es-CO" dirty="0">
                <a:latin typeface="Arial" pitchFamily="34" charset="0"/>
                <a:cs typeface="Arial" pitchFamily="34" charset="0"/>
              </a:rPr>
              <a:t> H</a:t>
            </a:r>
            <a:r>
              <a:rPr lang="es-CO" sz="1700" dirty="0">
                <a:latin typeface="Arial" pitchFamily="34" charset="0"/>
                <a:cs typeface="Arial" pitchFamily="34" charset="0"/>
              </a:rPr>
              <a:t>2</a:t>
            </a:r>
            <a:r>
              <a:rPr lang="es-CO" dirty="0">
                <a:latin typeface="Arial" pitchFamily="34" charset="0"/>
                <a:cs typeface="Arial" pitchFamily="34" charset="0"/>
              </a:rPr>
              <a:t>S</a:t>
            </a:r>
            <a:r>
              <a:rPr lang="es-CO" sz="1700" dirty="0">
                <a:latin typeface="Arial" pitchFamily="34" charset="0"/>
                <a:cs typeface="Arial" pitchFamily="34" charset="0"/>
              </a:rPr>
              <a:t>2</a:t>
            </a:r>
            <a:r>
              <a:rPr lang="es-CO" dirty="0">
                <a:latin typeface="Arial" pitchFamily="34" charset="0"/>
                <a:cs typeface="Arial" pitchFamily="34" charset="0"/>
              </a:rPr>
              <a:t>O</a:t>
            </a:r>
            <a:r>
              <a:rPr lang="es-CO" sz="1700" dirty="0">
                <a:latin typeface="Arial" pitchFamily="34" charset="0"/>
                <a:cs typeface="Arial" pitchFamily="34" charset="0"/>
              </a:rPr>
              <a:t>7</a:t>
            </a:r>
          </a:p>
          <a:p>
            <a:pPr marL="0" indent="0">
              <a:buNone/>
            </a:pPr>
            <a:endParaRPr lang="es-CO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Que </a:t>
            </a:r>
            <a:r>
              <a:rPr lang="es-CO" dirty="0">
                <a:latin typeface="Arial" pitchFamily="34" charset="0"/>
                <a:cs typeface="Arial" pitchFamily="34" charset="0"/>
              </a:rPr>
              <a:t>luego se descompone por acción del agua según la reacción:</a:t>
            </a:r>
          </a:p>
          <a:p>
            <a:pPr marL="0" indent="0">
              <a:buNone/>
            </a:pPr>
            <a:endParaRPr lang="es-CO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			H</a:t>
            </a:r>
            <a:r>
              <a:rPr lang="es-CO" sz="17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s-CO" sz="17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s-CO" sz="17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dirty="0">
                <a:latin typeface="Arial" pitchFamily="34" charset="0"/>
                <a:cs typeface="Arial" pitchFamily="34" charset="0"/>
              </a:rPr>
              <a:t>+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es-CO" dirty="0">
                <a:latin typeface="Arial" pitchFamily="34" charset="0"/>
                <a:cs typeface="Arial" pitchFamily="34" charset="0"/>
                <a:sym typeface="WP IconicSymbolsA"/>
              </a:rPr>
              <a:t>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s-CO" dirty="0">
                <a:latin typeface="Arial" pitchFamily="34" charset="0"/>
                <a:cs typeface="Arial" pitchFamily="34" charset="0"/>
              </a:rPr>
              <a:t>H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2</a:t>
            </a:r>
            <a:r>
              <a:rPr lang="es-CO" dirty="0">
                <a:latin typeface="Arial" pitchFamily="34" charset="0"/>
                <a:cs typeface="Arial" pitchFamily="34" charset="0"/>
              </a:rPr>
              <a:t>SO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4</a:t>
            </a:r>
          </a:p>
          <a:p>
            <a:pPr algn="just"/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00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251520" y="260648"/>
            <a:ext cx="8640960" cy="6264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37" y="1729044"/>
            <a:ext cx="8755443" cy="4724292"/>
          </a:xfrm>
        </p:spPr>
      </p:pic>
      <p:sp>
        <p:nvSpPr>
          <p:cNvPr id="7" name="6 CuadroTexto"/>
          <p:cNvSpPr txBox="1"/>
          <p:nvPr/>
        </p:nvSpPr>
        <p:spPr>
          <a:xfrm>
            <a:off x="323528" y="311458"/>
            <a:ext cx="864096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7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No es conveniente mezclar directamente el trióxido de azufre sobre agua para obtener el ácido sulfúrico según la reacción:</a:t>
            </a:r>
          </a:p>
          <a:p>
            <a:r>
              <a:rPr lang="es-CO" sz="17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                                        SO3 </a:t>
            </a:r>
            <a:r>
              <a:rPr lang="es-CO" sz="17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+ </a:t>
            </a:r>
            <a:r>
              <a:rPr lang="es-CO" sz="17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H2O</a:t>
            </a:r>
            <a:r>
              <a:rPr lang="es-CO" sz="1600" dirty="0">
                <a:latin typeface="Arial" pitchFamily="34" charset="0"/>
                <a:cs typeface="Arial" pitchFamily="34" charset="0"/>
                <a:sym typeface="WP IconicSymbolsA"/>
              </a:rPr>
              <a:t>  </a:t>
            </a:r>
            <a:r>
              <a:rPr lang="es-CO" sz="17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H2SO4</a:t>
            </a:r>
            <a:endParaRPr lang="es-CO" sz="17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r>
              <a:rPr lang="es-CO" sz="17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porque en dicha reacción se desprende muchísima energía, haciendo que la mayor parte del trióxido de azufre se volatilice sin reaccionar para formar el ácido sulfúrico.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466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23528" y="1916832"/>
            <a:ext cx="8496943" cy="4137322"/>
          </a:xfrm>
        </p:spPr>
        <p:txBody>
          <a:bodyPr>
            <a:noAutofit/>
          </a:bodyPr>
          <a:lstStyle/>
          <a:p>
            <a:pPr algn="just"/>
            <a:r>
              <a:rPr lang="es-CO" sz="1600" dirty="0" smtClean="0">
                <a:latin typeface="Arial" pitchFamily="34" charset="0"/>
                <a:cs typeface="Arial" pitchFamily="34" charset="0"/>
              </a:rPr>
              <a:t>El principal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impacto ambiental del ácido sulfúrico es sobre el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pH del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agua. El rango de pH acuoso que no es del todo letal para los peces es de 5-9.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Por debajo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de un pH de 5.0 se produce una rápida disminución de las especies de peces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y de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la biota que los sustenta. </a:t>
            </a:r>
            <a:endParaRPr lang="es-CO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impacto ambiental secundario del ácido sulfúrico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está en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que su presencia que incrementa la toxicidad de otros contaminantes, tales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como los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sulfuros y los metales, a través de su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disolución. Se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deberá neutralizar, a la brevedad posible, los derrames de ácido sulfúrico en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el suelo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. Es normal que una fracción significativa del ácido derramado en el suelo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sea neutralizada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por los constituyentes del propio suelo. Sin embargo y como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medida precautoria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, se deberá añadir cal para completar la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neutralización. </a:t>
            </a:r>
          </a:p>
          <a:p>
            <a:pPr algn="just"/>
            <a:r>
              <a:rPr lang="es-CO" sz="16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ácido sulfúrico se disuelve en agua en el aire y puede permanecer suspendido en el aire por períodos de tiempo variables. </a:t>
            </a:r>
            <a:endParaRPr lang="es-CO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ácido sulfúrico es removido del aire en la lluvia. </a:t>
            </a:r>
            <a:endParaRPr lang="es-CO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ácido sulfúrico contribuye a la formación de la lluvia ácida.</a:t>
            </a:r>
          </a:p>
          <a:p>
            <a:pPr algn="just"/>
            <a:endParaRPr lang="es-CO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8000" dirty="0" smtClean="0">
                <a:latin typeface="Benegraphic" pitchFamily="2" charset="0"/>
              </a:rPr>
              <a:t>Impacto Ambiental</a:t>
            </a:r>
            <a:endParaRPr lang="es-CO" sz="8000" dirty="0">
              <a:latin typeface="Benegraphic" pitchFamily="2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1" y="4797152"/>
            <a:ext cx="1265825" cy="1850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01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132981"/>
          </a:xfrm>
        </p:spPr>
        <p:txBody>
          <a:bodyPr/>
          <a:lstStyle/>
          <a:p>
            <a:pPr marL="0" indent="0">
              <a:buNone/>
            </a:pPr>
            <a:r>
              <a:rPr lang="es-ES" sz="2200" dirty="0" smtClean="0">
                <a:latin typeface="Arial" pitchFamily="34" charset="0"/>
                <a:cs typeface="Arial" pitchFamily="34" charset="0"/>
              </a:rPr>
              <a:t>La producción de Acido Sulfúrico en Colombia esta a cargo de las siguientes empresas:</a:t>
            </a:r>
          </a:p>
          <a:p>
            <a:endParaRPr lang="es-E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200" dirty="0">
                <a:latin typeface="Arial" pitchFamily="34" charset="0"/>
                <a:cs typeface="Arial" pitchFamily="34" charset="0"/>
              </a:rPr>
              <a:t>Productos Químicos Panamericanos (y comercialización)</a:t>
            </a:r>
          </a:p>
          <a:p>
            <a:r>
              <a:rPr lang="es-ES" sz="2200" dirty="0">
                <a:latin typeface="Arial" pitchFamily="34" charset="0"/>
                <a:cs typeface="Arial" pitchFamily="34" charset="0"/>
              </a:rPr>
              <a:t>Monómeros Colombo-Venezolanos (y comercialización)</a:t>
            </a:r>
          </a:p>
          <a:p>
            <a:r>
              <a:rPr lang="es-ES" sz="2200" dirty="0">
                <a:latin typeface="Arial" pitchFamily="34" charset="0"/>
                <a:cs typeface="Arial" pitchFamily="34" charset="0"/>
              </a:rPr>
              <a:t>Acerías Paz del Río</a:t>
            </a:r>
          </a:p>
          <a:p>
            <a:r>
              <a:rPr lang="es-ES" sz="2200" dirty="0">
                <a:latin typeface="Arial" pitchFamily="34" charset="0"/>
                <a:cs typeface="Arial" pitchFamily="34" charset="0"/>
              </a:rPr>
              <a:t>Ecopetrol (Complejo Industrial de Barrancabermeja)</a:t>
            </a:r>
          </a:p>
          <a:p>
            <a:pPr marL="0" indent="0">
              <a:buNone/>
            </a:pPr>
            <a:endParaRPr lang="es-ES" dirty="0" smtClean="0"/>
          </a:p>
          <a:p>
            <a:endParaRPr lang="es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770612"/>
          </a:xfrm>
        </p:spPr>
        <p:txBody>
          <a:bodyPr/>
          <a:lstStyle/>
          <a:p>
            <a:r>
              <a:rPr lang="es-ES" sz="7200" dirty="0" smtClean="0">
                <a:latin typeface="Benegraphic" pitchFamily="2" charset="0"/>
              </a:rPr>
              <a:t>Lugares de Producción (COLOMBIA)</a:t>
            </a:r>
            <a:endParaRPr lang="es-ES" sz="7200" dirty="0">
              <a:latin typeface="Benegraphic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75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699247" y="2060848"/>
            <a:ext cx="7745505" cy="4204989"/>
          </a:xfrm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es-ES" sz="1400" dirty="0">
                <a:latin typeface="Arial" pitchFamily="34" charset="0"/>
                <a:cs typeface="Arial" pitchFamily="34" charset="0"/>
              </a:rPr>
              <a:t>Productos Químicos Panamericanos (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y 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comercialización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) ubicada principalmente en Medellín: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alle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5 A No. 39-93 tel (4) 268 50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00 con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sucursales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en Bogotá y Calí. </a:t>
            </a:r>
          </a:p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Página Oficial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1400" dirty="0">
                <a:latin typeface="Arial" pitchFamily="34" charset="0"/>
                <a:cs typeface="Arial" pitchFamily="34" charset="0"/>
                <a:hlinkClick r:id="rId3"/>
              </a:rPr>
              <a:t>http://pqp.com.co.leaf.arvixe.com/</a:t>
            </a:r>
            <a:r>
              <a:rPr lang="en-US" sz="1400" dirty="0">
                <a:latin typeface="Arial" pitchFamily="34" charset="0"/>
                <a:cs typeface="Arial" pitchFamily="34" charset="0"/>
                <a:hlinkClick r:id="rId3"/>
              </a:rPr>
              <a:t>home.html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1400" dirty="0" smtClean="0">
                <a:latin typeface="Arial" pitchFamily="34" charset="0"/>
                <a:cs typeface="Arial" pitchFamily="34" charset="0"/>
              </a:rPr>
              <a:t>Monómeros 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Colombo-Venezolanos (y comercialización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), ubicada principalmente en la ciudad de Barranquilla en la Costa Norte de Colombia y posee empresas vinculadas en otras partes del país  y en el exterior</a:t>
            </a:r>
          </a:p>
          <a:p>
            <a:pPr algn="just"/>
            <a:r>
              <a:rPr lang="es-ES" sz="1400" dirty="0">
                <a:latin typeface="Arial" pitchFamily="34" charset="0"/>
                <a:cs typeface="Arial" pitchFamily="34" charset="0"/>
              </a:rPr>
              <a:t>Página 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Oficial: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4"/>
              </a:rPr>
              <a:t>http://www.monomeros.com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4"/>
              </a:rPr>
              <a:t>/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" sz="1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s-ES" sz="1400" dirty="0">
                <a:latin typeface="Arial" pitchFamily="34" charset="0"/>
                <a:cs typeface="Arial" pitchFamily="34" charset="0"/>
              </a:rPr>
              <a:t> A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cerías Paz del Río, ubicada principalmente en el municipio de </a:t>
            </a:r>
            <a:r>
              <a:rPr lang="es-ES" sz="1400" dirty="0" err="1">
                <a:latin typeface="Arial" pitchFamily="34" charset="0"/>
                <a:cs typeface="Arial" pitchFamily="34" charset="0"/>
              </a:rPr>
              <a:t>Nobsa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, Boyacá y donde actualmente opera.</a:t>
            </a:r>
          </a:p>
          <a:p>
            <a:pPr algn="just"/>
            <a:r>
              <a:rPr lang="es-ES" sz="1400" dirty="0">
                <a:latin typeface="Arial" pitchFamily="34" charset="0"/>
                <a:cs typeface="Arial" pitchFamily="34" charset="0"/>
              </a:rPr>
              <a:t>Página Oficial: 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5"/>
              </a:rPr>
              <a:t>http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5"/>
              </a:rPr>
              <a:t>://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5"/>
              </a:rPr>
              <a:t>www.pazdelrio.com.co/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Ecopetrol (Complejo industrial Barrancabermeja), ubicada como su propio nombre lo dice, en la </a:t>
            </a:r>
            <a:r>
              <a:rPr lang="es-ES" sz="1400" dirty="0" err="1">
                <a:latin typeface="Arial" pitchFamily="34" charset="0"/>
                <a:cs typeface="Arial" pitchFamily="34" charset="0"/>
              </a:rPr>
              <a:t>region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 central del país a orillas de Rio Magdalena </a:t>
            </a:r>
          </a:p>
          <a:p>
            <a:pPr algn="just"/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1400" dirty="0">
                <a:latin typeface="Arial" pitchFamily="34" charset="0"/>
                <a:cs typeface="Arial" pitchFamily="34" charset="0"/>
              </a:rPr>
              <a:t>Página Oficial: 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6"/>
              </a:rPr>
              <a:t>http://www.ecopetrol.com.co/contenido.aspx?catID=46&amp;conID=</a:t>
            </a:r>
            <a:r>
              <a:rPr lang="es-ES" sz="1400" dirty="0">
                <a:latin typeface="Arial" pitchFamily="34" charset="0"/>
                <a:cs typeface="Arial" pitchFamily="34" charset="0"/>
                <a:hlinkClick r:id="rId6"/>
              </a:rPr>
              <a:t>36079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                                      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8490" y="332656"/>
            <a:ext cx="7756263" cy="9361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7200" dirty="0">
                <a:latin typeface="Benegraphic" pitchFamily="2" charset="0"/>
              </a:rPr>
              <a:t>Ubicación de los Lugares</a:t>
            </a:r>
            <a:endParaRPr lang="es-ES" sz="7200" dirty="0">
              <a:latin typeface="Benegraphic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207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b="1" dirty="0" smtClean="0">
                <a:latin typeface="Arial" pitchFamily="34" charset="0"/>
                <a:cs typeface="Arial" pitchFamily="34" charset="0"/>
              </a:rPr>
              <a:t>Capacidad 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de producción de Acido Sulfúrico en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países 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de libre empresa.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b="1" dirty="0">
                <a:latin typeface="Arial" pitchFamily="34" charset="0"/>
                <a:cs typeface="Arial" pitchFamily="34" charset="0"/>
              </a:rPr>
              <a:t>(miles de toneladas métricas por día)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b="1" dirty="0">
                <a:latin typeface="Arial" pitchFamily="34" charset="0"/>
                <a:cs typeface="Arial" pitchFamily="34" charset="0"/>
              </a:rPr>
              <a:t>PRODUCCION EN</a:t>
            </a:r>
            <a:r>
              <a:rPr lang="pt-BR" dirty="0">
                <a:latin typeface="Arial" pitchFamily="34" charset="0"/>
                <a:cs typeface="Arial" pitchFamily="34" charset="0"/>
              </a:rPr>
              <a:t>	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1970</a:t>
            </a:r>
            <a:r>
              <a:rPr lang="pt-BR" dirty="0">
                <a:latin typeface="Arial" pitchFamily="34" charset="0"/>
                <a:cs typeface="Arial" pitchFamily="34" charset="0"/>
              </a:rPr>
              <a:t>	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1980</a:t>
            </a:r>
            <a:r>
              <a:rPr lang="pt-BR" dirty="0">
                <a:latin typeface="Arial" pitchFamily="34" charset="0"/>
                <a:cs typeface="Arial" pitchFamily="34" charset="0"/>
              </a:rPr>
              <a:t>	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1990 (Estimado)</a:t>
            </a:r>
            <a:r>
              <a:rPr lang="pt-BR" dirty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es-ES_tradnl" b="1" dirty="0">
                <a:latin typeface="Arial" pitchFamily="34" charset="0"/>
                <a:cs typeface="Arial" pitchFamily="34" charset="0"/>
              </a:rPr>
              <a:t>Mundial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	</a:t>
            </a:r>
            <a:r>
              <a:rPr lang="es-ES_tradnl" dirty="0" smtClean="0">
                <a:latin typeface="Arial" pitchFamily="34" charset="0"/>
                <a:cs typeface="Arial" pitchFamily="34" charset="0"/>
              </a:rPr>
              <a:t>	250.9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	430.9	614.5	</a:t>
            </a:r>
          </a:p>
          <a:p>
            <a:r>
              <a:rPr lang="pt-BR" b="1" dirty="0">
                <a:latin typeface="Arial" pitchFamily="34" charset="0"/>
                <a:cs typeface="Arial" pitchFamily="34" charset="0"/>
              </a:rPr>
              <a:t>Estados Unidos</a:t>
            </a:r>
            <a:r>
              <a:rPr lang="pt-BR" dirty="0">
                <a:latin typeface="Arial" pitchFamily="34" charset="0"/>
                <a:cs typeface="Arial" pitchFamily="34" charset="0"/>
              </a:rPr>
              <a:t>	92.7	152.7	189.1	</a:t>
            </a:r>
          </a:p>
          <a:p>
            <a:r>
              <a:rPr lang="pt-BR" b="1" dirty="0">
                <a:latin typeface="Arial" pitchFamily="34" charset="0"/>
                <a:cs typeface="Arial" pitchFamily="34" charset="0"/>
              </a:rPr>
              <a:t>Europa</a:t>
            </a:r>
            <a:r>
              <a:rPr lang="pt-BR" dirty="0">
                <a:latin typeface="Arial" pitchFamily="34" charset="0"/>
                <a:cs typeface="Arial" pitchFamily="34" charset="0"/>
              </a:rPr>
              <a:t>	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	99.1</a:t>
            </a:r>
            <a:r>
              <a:rPr lang="pt-BR" dirty="0">
                <a:latin typeface="Arial" pitchFamily="34" charset="0"/>
                <a:cs typeface="Arial" pitchFamily="34" charset="0"/>
              </a:rPr>
              <a:t>	170.9	200.0	</a:t>
            </a:r>
          </a:p>
          <a:p>
            <a:r>
              <a:rPr lang="es-ES_tradnl" b="1" dirty="0">
                <a:latin typeface="Arial" pitchFamily="34" charset="0"/>
                <a:cs typeface="Arial" pitchFamily="34" charset="0"/>
              </a:rPr>
              <a:t>Japón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	</a:t>
            </a:r>
            <a:r>
              <a:rPr lang="es-ES_tradnl" dirty="0" smtClean="0">
                <a:latin typeface="Arial" pitchFamily="34" charset="0"/>
                <a:cs typeface="Arial" pitchFamily="34" charset="0"/>
              </a:rPr>
              <a:t>	20.9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	27.3	36.4	</a:t>
            </a:r>
          </a:p>
          <a:p>
            <a:r>
              <a:rPr lang="hu-HU" b="1" dirty="0">
                <a:latin typeface="Arial" pitchFamily="34" charset="0"/>
                <a:cs typeface="Arial" pitchFamily="34" charset="0"/>
              </a:rPr>
              <a:t>Canadá</a:t>
            </a:r>
            <a:r>
              <a:rPr lang="hu-HU" dirty="0">
                <a:latin typeface="Arial" pitchFamily="34" charset="0"/>
                <a:cs typeface="Arial" pitchFamily="34" charset="0"/>
              </a:rPr>
              <a:t>	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hu-HU" dirty="0" smtClean="0">
                <a:latin typeface="Arial" pitchFamily="34" charset="0"/>
                <a:cs typeface="Arial" pitchFamily="34" charset="0"/>
              </a:rPr>
              <a:t>10.0</a:t>
            </a:r>
            <a:r>
              <a:rPr lang="hu-HU" dirty="0">
                <a:latin typeface="Arial" pitchFamily="34" charset="0"/>
                <a:cs typeface="Arial" pitchFamily="34" charset="0"/>
              </a:rPr>
              <a:t>	15.5	22.7	</a:t>
            </a:r>
          </a:p>
          <a:p>
            <a:r>
              <a:rPr lang="es-ES_tradnl" b="1" dirty="0">
                <a:latin typeface="Arial" pitchFamily="34" charset="0"/>
                <a:cs typeface="Arial" pitchFamily="34" charset="0"/>
              </a:rPr>
              <a:t>México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	</a:t>
            </a:r>
            <a:r>
              <a:rPr lang="es-ES_tradnl" dirty="0" smtClean="0">
                <a:latin typeface="Arial" pitchFamily="34" charset="0"/>
                <a:cs typeface="Arial" pitchFamily="34" charset="0"/>
              </a:rPr>
              <a:t>	6.8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	8.9	5.6	</a:t>
            </a:r>
          </a:p>
          <a:p>
            <a:r>
              <a:rPr lang="es-ES_tradnl" b="1" dirty="0" smtClean="0">
                <a:latin typeface="Arial" pitchFamily="34" charset="0"/>
                <a:cs typeface="Arial" pitchFamily="34" charset="0"/>
              </a:rPr>
              <a:t>África </a:t>
            </a:r>
            <a:r>
              <a:rPr lang="es-ES_tradnl" b="1" dirty="0">
                <a:latin typeface="Arial" pitchFamily="34" charset="0"/>
                <a:cs typeface="Arial" pitchFamily="34" charset="0"/>
              </a:rPr>
              <a:t>del Norte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	4.0	18.6	35+	</a:t>
            </a:r>
          </a:p>
          <a:p>
            <a:r>
              <a:rPr lang="pt-BR" b="1" dirty="0">
                <a:latin typeface="Arial" pitchFamily="34" charset="0"/>
                <a:cs typeface="Arial" pitchFamily="34" charset="0"/>
              </a:rPr>
              <a:t>Brasil</a:t>
            </a:r>
            <a:r>
              <a:rPr lang="pt-BR" dirty="0">
                <a:latin typeface="Arial" pitchFamily="34" charset="0"/>
                <a:cs typeface="Arial" pitchFamily="34" charset="0"/>
              </a:rPr>
              <a:t>	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	2.3</a:t>
            </a:r>
            <a:r>
              <a:rPr lang="pt-BR" dirty="0">
                <a:latin typeface="Arial" pitchFamily="34" charset="0"/>
                <a:cs typeface="Arial" pitchFamily="34" charset="0"/>
              </a:rPr>
              <a:t>	7.1	16+	</a:t>
            </a:r>
          </a:p>
          <a:p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s-ES" sz="7200" dirty="0">
                <a:latin typeface="Benegraphic" pitchFamily="2" charset="0"/>
              </a:rPr>
              <a:t>Producción Mundial</a:t>
            </a:r>
            <a:endParaRPr lang="es-ES" sz="7200" dirty="0">
              <a:latin typeface="Benegraphic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5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4B4B4B"/>
      </a:dk1>
      <a:lt1>
        <a:sysClr val="window" lastClr="F0F0F0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artoné">
    <a:dk1>
      <a:sysClr val="windowText" lastClr="4B4B4B"/>
    </a:dk1>
    <a:lt1>
      <a:sysClr val="window" lastClr="F0F0F0"/>
    </a:lt1>
    <a:dk2>
      <a:srgbClr val="895D1D"/>
    </a:dk2>
    <a:lt2>
      <a:srgbClr val="ECE9C6"/>
    </a:lt2>
    <a:accent1>
      <a:srgbClr val="873624"/>
    </a:accent1>
    <a:accent2>
      <a:srgbClr val="D6862D"/>
    </a:accent2>
    <a:accent3>
      <a:srgbClr val="D0BE40"/>
    </a:accent3>
    <a:accent4>
      <a:srgbClr val="877F6C"/>
    </a:accent4>
    <a:accent5>
      <a:srgbClr val="972109"/>
    </a:accent5>
    <a:accent6>
      <a:srgbClr val="AEB795"/>
    </a:accent6>
    <a:hlink>
      <a:srgbClr val="CC99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906</Words>
  <Application>Microsoft Office PowerPoint</Application>
  <PresentationFormat>Presentación en pantalla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Cartoné</vt:lpstr>
      <vt:lpstr>Acido Sulfúrico</vt:lpstr>
      <vt:lpstr>Propiedades Fisicoquímicas</vt:lpstr>
      <vt:lpstr>Historia</vt:lpstr>
      <vt:lpstr>Obtención </vt:lpstr>
      <vt:lpstr>Presentación de PowerPoint</vt:lpstr>
      <vt:lpstr>Impacto Ambiental</vt:lpstr>
      <vt:lpstr>Lugares de Producción (COLOMBIA)</vt:lpstr>
      <vt:lpstr>Ubicación de los Lugares</vt:lpstr>
      <vt:lpstr>Producción Mundial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Acido Sulfúrico</dc:title>
  <dc:creator>Julio Tovar Anaya</dc:creator>
  <cp:lastModifiedBy>Julio Tovar Anaya</cp:lastModifiedBy>
  <cp:revision>15</cp:revision>
  <dcterms:created xsi:type="dcterms:W3CDTF">2011-05-17T19:25:20Z</dcterms:created>
  <dcterms:modified xsi:type="dcterms:W3CDTF">2011-05-31T20:48:49Z</dcterms:modified>
</cp:coreProperties>
</file>